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Good morning, I am going to present my review paper presentation. The title of paper is “Learning to Scaffold the Development of Robotic Manipulation Skills”.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05fd2332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05fd2332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order to solve this problem with continuous actions and discontinuous reward function, they proposed a novel </a:t>
            </a:r>
            <a:r>
              <a:rPr lang="en-GB" b="1"/>
              <a:t>smoothed zooming algorithm</a:t>
            </a:r>
            <a:r>
              <a:rPr lang="en-GB"/>
              <a:t>. In this, they first covered the continuous action space with countable number of covering balls with the given radius, as shown blue color in the graph. Then they solved it as a multi-arm bandit problem. They have used upper confidence bound (UCB1) rule to select the one covering ball. Once the ball is selected, the action is uniformly sampled within the ball. In this way, they are able to smooth the discontinuous reward function. Meanwhile the radius of selected ball starts to shrink and it may lead to new exposure areas in the action space. Then the new covering balls is initialized to cover these exposure areas and the process keeps on repeating till maximum number of iterations is reached.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05fd2332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05fd233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inner loop manipulation skill learning has been formulated as episodic RL problem. The robot receives an RGB image, takes a action, receives a reward and moves to next state. The objective is to learn a policy and maximize the cumulative reward. They have used a variant of actor-critic algorithm, known as Asynchronous Advantage Actor Critic algorithm, also known as A3C, to learn the optimal policy. The “Critic” estimates the Q-value function. The “Actor” updates the policy distribution in the direction suggested by the Critic. </a:t>
            </a:r>
            <a:r>
              <a:rPr lang="en-GB">
                <a:solidFill>
                  <a:schemeClr val="dk1"/>
                </a:solidFill>
              </a:rPr>
              <a:t>The A3C implements parallel training where multiple workers in parallel environments independently update a global value function, hence known as  “asynchronous.” One key benefit of having asynchronous actors is effective and efficient exploration of the state space.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05fd2332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05fd2332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test the efficacy of their framework, experiments have been conducted in both real and PyBullet simulation. In the peg insertion task, fixture will prevent the peg from slipping past the hole. If the peg is inserted, the task is successful and robot receives a reward of +5.  Otherwise it gets reward of -1 if distance between peg and hole is greater than 4 cm else it gets 0 reward. In wrench manipulation, fixture provides the support for wrench to stay horizontal. Reward function similar to peg insertion has been formulated. In shallow depth-insertion, the task is similar to battery insertion in phone. The fixture in this task prevents the translation and rotation of cuboid into the slot. The neta and epsilon term here represents the degree of rotation of bolt and battery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05fd2332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05fd2332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They have evaluated the performance of robot with and without fixtures. They plotted the learning curves for inner loop manipulation learning process. With optimal fixture pose, curve is shown in orange, for suboptimal and no fixture, it is shown in purple and blue. It can be noticed that orange line is always above the blue line indicating significant boost-up in learning with fixture for these manipulation tasks.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05fd2332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05fd233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They also demonstrated how robot can benefit from scaffolding principle. In this, the hard constraints induced by the fixture has been replaced with a virtual potential field i.e soft constraints during training. Potential field has been maintained according to the geometry of fixture sensed by depth camera. The training starts from optimal policy obtained with fixtures. Then the fixture is gradually removed by other robot to transfer the skills with fixtures to skills with virtual potential field. They found that with the baseline method, performance initially drops to 30%, but drops further to around 10% as the fixture moves farther away. With the potential field, the performance still drops to 30% initially, but climbs back up to 70% when the fixture is fully removed as it learns to handle the absence of the physical fixture.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05fd2332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05fd2332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They also visualized the Q-value of outer loop learning process. These are three images of the Q-value in peg insertion task. Each image represents the Q-value and various positions given the same fixture orientation values. The darker the pixel value is, better the corresponding fixture position is. It can be noticed in the figure that optimal fixture poses corresponding to darker pixel values are able to constrain the possible motions and significantly reduce the uncertainty of environment.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05fd2332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905fd2332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of the most convincing result is the generalization ability of framework across varying peg dimensions. This has been achieved using domain randomization, randomize object positions, textures and lightning conditions during training. The models trained without fixtures fail in all tests, reflecting the difficulty of these manipulation tasks. The models trained with fixtures successfully finish almost every trial for each task, if not all. They also compared the models trained on fixture removal for the peg-insertion task. The baseline fails to insert the peg into the hole, while their model trained with the potential field is able to maintain the skill.</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05fd2332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05fd2332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With this, I would like to conclude my presentation. Thanks.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05fd2332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05fd2332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paper proposes an approach to automatic learning of contact-rich robotic manipulation skills like peg insertion, wrench manipulation and shallow-depth insertion by placing the fixture optimally. In all these tasks, fixture is shown as red color block in the figure. These skills will make the robot more versatile and robust, while current robots require to adapt to the environment to match their limited abilities.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05fd2332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05fd2332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Take the peg insertion task for example, it will be difficult to find the accurate and reliable path to guide the robot to accomplish the task precisely. This is due to high dimensionality of the state and action space. It will make robot to explore lot of wrong or undesirable motions and hence the learning time will increase drastically. That means, it will take lot of trials for robot to figure out how to do these tasks correctly. The inherent noise in the sensors and motors will also cause inaccurate perception and motor control, thereby increasing training time further.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905fd2332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905fd233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Human beings encounter lot of such challenging manipulation tasks but they are able to leverage the environment to ease the various tasks. For example, in order to build the high-rise buildings, construction workers use </a:t>
            </a:r>
            <a:r>
              <a:rPr lang="en-GB" i="1"/>
              <a:t>scaffold</a:t>
            </a:r>
            <a:r>
              <a:rPr lang="en-GB"/>
              <a:t> to temporarily support the material and get access to heights and areas. Parents provide training wheel to their children to help them learn how to ride the bicycles. And in industries, workers use fixtures to guide the robots in manufacturing procedures.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05fd2332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05fd2332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Inspired by the human scaffolding learning principle to do various tasks, they have used physical scaffolding to learn robotic manipulation tasks. It will enable the robot to modify its environment by placing the fixtures automatically. As shown in the figure, when the fixture is placed, the peg insertion task suddenly becomes easy to not only execute but also to learn, because some robot motion directions have been restricted by the fixture.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07d0d11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907d0d11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 us have a look at the related works mentioned in the paper. Earlier, there have been attempts by researchers to learn the robotic grasping and manipulation tasks by leveraging the environment, but in all these works robots interact with environment using limited set of constraints and predefined way to exploit them. In contrast, this paper proposed a data-driven learning framework for robots to automatically discover and learn how to change and leverage the environment with self-supervision. Researchers have also proposed various learning approaches based on Deep-RL for complex manipulation tasks like insertion, assembly and in-hand manipulation. But this paper’s approach is focused on actively changing the environment to support the manipulation skill learning.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05fd2332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05fd2332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make the robot autonomously learn the manipulation skill, this paper proposed a two loop learning framework. In the outer loop, robot learns how to place the fixture. Once the fixture is placed, robot switches from outer loop to inner loop process, where it learns to perform the manipulation skill using reinforcement learning algorithm. The accumulated reward is calculated to reflect the learning of manipulation task, given the fixture pose. The reward is then sent to the outer loop to guide the fixture pose selection. The experimental setup is shown in the figure. </a:t>
            </a:r>
            <a:r>
              <a:rPr lang="en-GB">
                <a:solidFill>
                  <a:schemeClr val="dk1"/>
                </a:solidFill>
              </a:rPr>
              <a:t> They have used two robots. The robot on left is holding the fixture and has top view of depth image as input. The accumulated reward during manipulation skill training by the right robot is used as a reward to guide the left robot to find the optimal fixture pose.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05fd2332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05fd2332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outer loop fixture pose selection has been formulated as contextual bandit problem, which is one of the novel contribution of this work. The state is depth image, the action is fixture pose and its continuous. The reward is inner loop accumulated reward. However the reward is discontinuous with respect to the action. The goal is to  find out the optimal placement of fixture autonomously. The challenging part of this problem is having discontinuous action-to-reward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04f4b57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04f4b57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 me give more details on discontnuous Q-function. We approximate the Q-function Q_w, while trying to learn Q-function. So this basically returns reward after taking an action a, with depth image as context denoted by s. Once we have this approximation, we can use it at test time to get action given the context using the formula shown. The problem here is that the Q-function that we are trying to estimate is actually discontnuous. On y-axis, we have a reward and on x-axis, we have a placement of the fixture. On left depth image, the fixture is covering the hole, so robot will never be successful in inserting the peg, thus will not get any reward during training. Suddenly when fixture is perfectly aligned with hole, it will get maximum reward and this reward will start to decrease when fixture is suboptimally placed. So we have discontinuity in reward function as shown in figure. And one of the novel contribution of this paper is handling such kind of discontinuities in reward function.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552175"/>
            <a:ext cx="9144000" cy="124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300" b="1" dirty="0"/>
              <a:t>Review: </a:t>
            </a:r>
            <a:endParaRPr sz="3300" b="1" dirty="0"/>
          </a:p>
          <a:p>
            <a:pPr marL="0" lvl="0" indent="0" algn="ctr" rtl="0">
              <a:spcBef>
                <a:spcPts val="0"/>
              </a:spcBef>
              <a:spcAft>
                <a:spcPts val="0"/>
              </a:spcAft>
              <a:buNone/>
            </a:pPr>
            <a:r>
              <a:rPr lang="en-GB" sz="3300" b="1" dirty="0"/>
              <a:t>Learning to Scaffold the Development of Robotic Manipulation Skills</a:t>
            </a:r>
            <a:endParaRPr sz="3300" b="1" dirty="0"/>
          </a:p>
        </p:txBody>
      </p:sp>
      <p:sp>
        <p:nvSpPr>
          <p:cNvPr id="55" name="Google Shape;55;p13"/>
          <p:cNvSpPr txBox="1">
            <a:spLocks noGrp="1"/>
          </p:cNvSpPr>
          <p:nvPr>
            <p:ph type="subTitle" idx="1"/>
          </p:nvPr>
        </p:nvSpPr>
        <p:spPr>
          <a:xfrm>
            <a:off x="311700" y="30268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Deepak Raina</a:t>
            </a:r>
            <a:endParaRPr>
              <a:solidFill>
                <a:srgbClr val="000000"/>
              </a:solidFill>
            </a:endParaRPr>
          </a:p>
          <a:p>
            <a:pPr marL="0" lvl="0" indent="0" algn="ctr" rtl="0">
              <a:spcBef>
                <a:spcPts val="0"/>
              </a:spcBef>
              <a:spcAft>
                <a:spcPts val="0"/>
              </a:spcAft>
              <a:buNone/>
            </a:pPr>
            <a:r>
              <a:rPr lang="en-GB">
                <a:solidFill>
                  <a:srgbClr val="000000"/>
                </a:solidFill>
              </a:rPr>
              <a:t>2019MEZ8497</a:t>
            </a:r>
            <a:endParaRPr>
              <a:solidFill>
                <a:srgbClr val="000000"/>
              </a:solidFill>
            </a:endParaRPr>
          </a:p>
        </p:txBody>
      </p:sp>
      <p:pic>
        <p:nvPicPr>
          <p:cNvPr id="2" name="S0 16 Aug, 12.45 PM">
            <a:hlinkClick r:id="" action="ppaction://media"/>
            <a:extLst>
              <a:ext uri="{FF2B5EF4-FFF2-40B4-BE49-F238E27FC236}">
                <a16:creationId xmlns:a16="http://schemas.microsoft.com/office/drawing/2014/main" id="{735FF4F0-4001-400E-9DB1-C8DD42E01CB4}"/>
              </a:ext>
            </a:extLst>
          </p:cNvPr>
          <p:cNvPicPr>
            <a:picLocks noChangeAspect="1"/>
          </p:cNvPicPr>
          <p:nvPr>
            <a:audioFile r:link="rId1"/>
            <p:extLst>
              <p:ext uri="{DAA4B4D4-6D71-4841-9C94-3DE7FCFB9230}">
                <p14:media xmlns:p14="http://schemas.microsoft.com/office/powerpoint/2010/main" r:embed="rId2">
                  <p14:trim st="2645"/>
                </p14:media>
              </p:ext>
            </p:extLst>
          </p:nvPr>
        </p:nvPicPr>
        <p:blipFill>
          <a:blip r:embed="rId5">
            <a:lum bright="70000" contrast="-70000"/>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832300" y="0"/>
            <a:ext cx="311393" cy="3113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Outer loop: Fixture pose selection</a:t>
            </a: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142" name="Google Shape;142;p22"/>
          <p:cNvSpPr txBox="1">
            <a:spLocks noGrp="1"/>
          </p:cNvSpPr>
          <p:nvPr>
            <p:ph type="body" idx="1"/>
          </p:nvPr>
        </p:nvSpPr>
        <p:spPr>
          <a:xfrm>
            <a:off x="311700" y="1152475"/>
            <a:ext cx="48831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Smoothed zooming algorithm </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For smoothing the discontinuous reward </a:t>
            </a:r>
            <a:r>
              <a:rPr lang="en-GB" sz="1400">
                <a:solidFill>
                  <a:srgbClr val="000000"/>
                </a:solidFill>
              </a:rPr>
              <a:t>function and learning Q-functi</a:t>
            </a:r>
            <a:r>
              <a:rPr lang="en-GB">
                <a:solidFill>
                  <a:srgbClr val="000000"/>
                </a:solidFill>
              </a:rPr>
              <a:t>on</a:t>
            </a:r>
            <a:endParaRPr sz="1400">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Multi-arm bandit problem</a:t>
            </a:r>
            <a:endParaRPr>
              <a:solidFill>
                <a:srgbClr val="000000"/>
              </a:solidFill>
            </a:endParaRPr>
          </a:p>
        </p:txBody>
      </p:sp>
      <p:pic>
        <p:nvPicPr>
          <p:cNvPr id="143" name="Google Shape;143;p22"/>
          <p:cNvPicPr preferRelativeResize="0"/>
          <p:nvPr/>
        </p:nvPicPr>
        <p:blipFill rotWithShape="1">
          <a:blip r:embed="rId5">
            <a:alphaModFix/>
          </a:blip>
          <a:srcRect t="8983" r="12960"/>
          <a:stretch/>
        </p:blipFill>
        <p:spPr>
          <a:xfrm>
            <a:off x="1062400" y="2647950"/>
            <a:ext cx="3928925" cy="2381200"/>
          </a:xfrm>
          <a:prstGeom prst="rect">
            <a:avLst/>
          </a:prstGeom>
          <a:noFill/>
          <a:ln>
            <a:noFill/>
          </a:ln>
        </p:spPr>
      </p:pic>
      <p:pic>
        <p:nvPicPr>
          <p:cNvPr id="144" name="Google Shape;144;p22"/>
          <p:cNvPicPr preferRelativeResize="0"/>
          <p:nvPr/>
        </p:nvPicPr>
        <p:blipFill>
          <a:blip r:embed="rId6">
            <a:alphaModFix/>
          </a:blip>
          <a:stretch>
            <a:fillRect/>
          </a:stretch>
        </p:blipFill>
        <p:spPr>
          <a:xfrm>
            <a:off x="5317213" y="1295788"/>
            <a:ext cx="3705225" cy="3800475"/>
          </a:xfrm>
          <a:prstGeom prst="rect">
            <a:avLst/>
          </a:prstGeom>
          <a:noFill/>
          <a:ln w="9525" cap="flat" cmpd="sng">
            <a:solidFill>
              <a:schemeClr val="lt1"/>
            </a:solidFill>
            <a:prstDash val="solid"/>
            <a:round/>
            <a:headEnd type="none" w="sm" len="sm"/>
            <a:tailEnd type="none" w="sm" len="sm"/>
          </a:ln>
        </p:spPr>
      </p:pic>
      <p:sp>
        <p:nvSpPr>
          <p:cNvPr id="145" name="Google Shape;145;p22"/>
          <p:cNvSpPr txBox="1"/>
          <p:nvPr/>
        </p:nvSpPr>
        <p:spPr>
          <a:xfrm>
            <a:off x="179575" y="2647950"/>
            <a:ext cx="12441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Reward</a:t>
            </a:r>
            <a:endParaRPr b="1"/>
          </a:p>
        </p:txBody>
      </p:sp>
      <p:sp>
        <p:nvSpPr>
          <p:cNvPr id="146" name="Google Shape;146;p22"/>
          <p:cNvSpPr txBox="1"/>
          <p:nvPr/>
        </p:nvSpPr>
        <p:spPr>
          <a:xfrm>
            <a:off x="3860650" y="4893300"/>
            <a:ext cx="1653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Action</a:t>
            </a:r>
            <a:endParaRPr b="1"/>
          </a:p>
        </p:txBody>
      </p:sp>
      <p:pic>
        <p:nvPicPr>
          <p:cNvPr id="2" name="S9 16 Aug, 4.44 PM">
            <a:hlinkClick r:id="" action="ppaction://media"/>
            <a:extLst>
              <a:ext uri="{FF2B5EF4-FFF2-40B4-BE49-F238E27FC236}">
                <a16:creationId xmlns:a16="http://schemas.microsoft.com/office/drawing/2014/main" id="{8C8D0364-516E-4280-9B8B-B2CD7B05B0AF}"/>
              </a:ext>
            </a:extLst>
          </p:cNvPr>
          <p:cNvPicPr>
            <a:picLocks noChangeAspect="1"/>
          </p:cNvPicPr>
          <p:nvPr>
            <a:audioFile r:link="rId2"/>
            <p:extLst>
              <p:ext uri="{DAA4B4D4-6D71-4841-9C94-3DE7FCFB9230}">
                <p14:media xmlns:p14="http://schemas.microsoft.com/office/powerpoint/2010/main" r:embed="rId1"/>
              </p:ext>
            </p:extLst>
          </p:nvPr>
        </p:nvPicPr>
        <p:blipFill>
          <a:blip r:embed="rId7">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Inner loop: Manipulation skill learning  </a:t>
            </a: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
        <p:nvSpPr>
          <p:cNvPr id="153" name="Google Shape;153;p23"/>
          <p:cNvSpPr txBox="1">
            <a:spLocks noGrp="1"/>
          </p:cNvSpPr>
          <p:nvPr>
            <p:ph type="body" idx="1"/>
          </p:nvPr>
        </p:nvSpPr>
        <p:spPr>
          <a:xfrm>
            <a:off x="311700" y="1152475"/>
            <a:ext cx="66279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Episodic Reinforcement Learning (RL) problem</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State: </a:t>
            </a:r>
            <a:r>
              <a:rPr lang="en-GB">
                <a:solidFill>
                  <a:srgbClr val="FF0000"/>
                </a:solidFill>
              </a:rPr>
              <a:t>R</a:t>
            </a:r>
            <a:r>
              <a:rPr lang="en-GB">
                <a:solidFill>
                  <a:srgbClr val="38761D"/>
                </a:solidFill>
              </a:rPr>
              <a:t>G</a:t>
            </a:r>
            <a:r>
              <a:rPr lang="en-GB">
                <a:solidFill>
                  <a:srgbClr val="0000FF"/>
                </a:solidFill>
              </a:rPr>
              <a:t>B</a:t>
            </a:r>
            <a:r>
              <a:rPr lang="en-GB">
                <a:solidFill>
                  <a:srgbClr val="000000"/>
                </a:solidFill>
              </a:rPr>
              <a:t> image</a:t>
            </a:r>
            <a:endParaRPr>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Objective: Learn a policy and maximize the cumulative reward</a:t>
            </a:r>
            <a:endParaRPr>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Algorithm: Actor-critic A3C</a:t>
            </a:r>
            <a:endParaRPr>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Output: Operational space end-effector pose</a:t>
            </a:r>
            <a:endParaRPr>
              <a:solidFill>
                <a:srgbClr val="000000"/>
              </a:solidFill>
            </a:endParaRPr>
          </a:p>
        </p:txBody>
      </p:sp>
      <p:pic>
        <p:nvPicPr>
          <p:cNvPr id="154" name="Google Shape;154;p23"/>
          <p:cNvPicPr preferRelativeResize="0"/>
          <p:nvPr/>
        </p:nvPicPr>
        <p:blipFill rotWithShape="1">
          <a:blip r:embed="rId5">
            <a:alphaModFix/>
          </a:blip>
          <a:srcRect l="40385" t="11956" r="12018"/>
          <a:stretch/>
        </p:blipFill>
        <p:spPr>
          <a:xfrm>
            <a:off x="4711125" y="2684938"/>
            <a:ext cx="4352175" cy="2458575"/>
          </a:xfrm>
          <a:prstGeom prst="rect">
            <a:avLst/>
          </a:prstGeom>
          <a:noFill/>
          <a:ln>
            <a:noFill/>
          </a:ln>
        </p:spPr>
      </p:pic>
      <p:pic>
        <p:nvPicPr>
          <p:cNvPr id="2" name="S10 16 Aug, 4.48 PM">
            <a:hlinkClick r:id="" action="ppaction://media"/>
            <a:extLst>
              <a:ext uri="{FF2B5EF4-FFF2-40B4-BE49-F238E27FC236}">
                <a16:creationId xmlns:a16="http://schemas.microsoft.com/office/drawing/2014/main" id="{6F049065-8929-41CE-A2FD-BA7EA2153E9C}"/>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Results</a:t>
            </a:r>
            <a:endParaRPr b="1"/>
          </a:p>
        </p:txBody>
      </p:sp>
      <p:sp>
        <p:nvSpPr>
          <p:cNvPr id="161" name="Google Shape;161;p24"/>
          <p:cNvSpPr txBox="1">
            <a:spLocks noGrp="1"/>
          </p:cNvSpPr>
          <p:nvPr>
            <p:ph type="body" idx="1"/>
          </p:nvPr>
        </p:nvSpPr>
        <p:spPr>
          <a:xfrm>
            <a:off x="311700" y="5428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000000"/>
              </a:buClr>
              <a:buSzPts val="1800"/>
              <a:buChar char="●"/>
            </a:pPr>
            <a:r>
              <a:rPr lang="en-GB">
                <a:solidFill>
                  <a:srgbClr val="000000"/>
                </a:solidFill>
              </a:rPr>
              <a:t>Simulation (</a:t>
            </a:r>
            <a:r>
              <a:rPr lang="en-GB">
                <a:solidFill>
                  <a:srgbClr val="0000FF"/>
                </a:solidFill>
              </a:rPr>
              <a:t>PyBullet) </a:t>
            </a:r>
            <a:r>
              <a:rPr lang="en-GB">
                <a:solidFill>
                  <a:srgbClr val="000000"/>
                </a:solidFill>
              </a:rPr>
              <a:t>and real-world experiments</a:t>
            </a:r>
            <a:endParaRPr>
              <a:solidFill>
                <a:srgbClr val="000000"/>
              </a:solidFill>
            </a:endParaRPr>
          </a:p>
        </p:txBody>
      </p:sp>
      <p:pic>
        <p:nvPicPr>
          <p:cNvPr id="162" name="Google Shape;162;p24"/>
          <p:cNvPicPr preferRelativeResize="0"/>
          <p:nvPr/>
        </p:nvPicPr>
        <p:blipFill rotWithShape="1">
          <a:blip r:embed="rId5">
            <a:alphaModFix/>
          </a:blip>
          <a:srcRect b="69751"/>
          <a:stretch/>
        </p:blipFill>
        <p:spPr>
          <a:xfrm>
            <a:off x="656625" y="1006450"/>
            <a:ext cx="4374726" cy="1209875"/>
          </a:xfrm>
          <a:prstGeom prst="rect">
            <a:avLst/>
          </a:prstGeom>
          <a:noFill/>
          <a:ln>
            <a:noFill/>
          </a:ln>
        </p:spPr>
      </p:pic>
      <p:pic>
        <p:nvPicPr>
          <p:cNvPr id="163" name="Google Shape;163;p24"/>
          <p:cNvPicPr preferRelativeResize="0"/>
          <p:nvPr/>
        </p:nvPicPr>
        <p:blipFill rotWithShape="1">
          <a:blip r:embed="rId5">
            <a:alphaModFix/>
          </a:blip>
          <a:srcRect t="36579" r="1574" b="36376"/>
          <a:stretch/>
        </p:blipFill>
        <p:spPr>
          <a:xfrm>
            <a:off x="656625" y="2388825"/>
            <a:ext cx="4374726" cy="1081676"/>
          </a:xfrm>
          <a:prstGeom prst="rect">
            <a:avLst/>
          </a:prstGeom>
          <a:noFill/>
          <a:ln>
            <a:noFill/>
          </a:ln>
        </p:spPr>
      </p:pic>
      <p:pic>
        <p:nvPicPr>
          <p:cNvPr id="164" name="Google Shape;164;p24"/>
          <p:cNvPicPr preferRelativeResize="0"/>
          <p:nvPr/>
        </p:nvPicPr>
        <p:blipFill rotWithShape="1">
          <a:blip r:embed="rId5">
            <a:alphaModFix/>
          </a:blip>
          <a:srcRect t="71740" r="1565" b="1949"/>
          <a:stretch/>
        </p:blipFill>
        <p:spPr>
          <a:xfrm>
            <a:off x="656625" y="3769925"/>
            <a:ext cx="4374726" cy="1069144"/>
          </a:xfrm>
          <a:prstGeom prst="rect">
            <a:avLst/>
          </a:prstGeom>
          <a:noFill/>
          <a:ln>
            <a:noFill/>
          </a:ln>
        </p:spPr>
      </p:pic>
      <p:sp>
        <p:nvSpPr>
          <p:cNvPr id="165" name="Google Shape;165;p24"/>
          <p:cNvSpPr txBox="1"/>
          <p:nvPr/>
        </p:nvSpPr>
        <p:spPr>
          <a:xfrm>
            <a:off x="2199713" y="2132325"/>
            <a:ext cx="14103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Peg Insertion</a:t>
            </a:r>
            <a:endParaRPr sz="1100"/>
          </a:p>
        </p:txBody>
      </p:sp>
      <p:sp>
        <p:nvSpPr>
          <p:cNvPr id="166" name="Google Shape;166;p24"/>
          <p:cNvSpPr txBox="1"/>
          <p:nvPr/>
        </p:nvSpPr>
        <p:spPr>
          <a:xfrm>
            <a:off x="2159125" y="3483900"/>
            <a:ext cx="18684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Wrench Manipulation</a:t>
            </a:r>
            <a:endParaRPr sz="1100"/>
          </a:p>
        </p:txBody>
      </p:sp>
      <p:sp>
        <p:nvSpPr>
          <p:cNvPr id="167" name="Google Shape;167;p24"/>
          <p:cNvSpPr txBox="1"/>
          <p:nvPr/>
        </p:nvSpPr>
        <p:spPr>
          <a:xfrm>
            <a:off x="2159125" y="4855575"/>
            <a:ext cx="18684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Shallow-depth Insertion</a:t>
            </a:r>
            <a:endParaRPr sz="1100"/>
          </a:p>
        </p:txBody>
      </p:sp>
      <p:pic>
        <p:nvPicPr>
          <p:cNvPr id="168" name="Google Shape;168;p24"/>
          <p:cNvPicPr preferRelativeResize="0"/>
          <p:nvPr/>
        </p:nvPicPr>
        <p:blipFill rotWithShape="1">
          <a:blip r:embed="rId6">
            <a:alphaModFix/>
          </a:blip>
          <a:srcRect r="12785" b="74760"/>
          <a:stretch/>
        </p:blipFill>
        <p:spPr>
          <a:xfrm>
            <a:off x="5126600" y="1328275"/>
            <a:ext cx="3414043" cy="653625"/>
          </a:xfrm>
          <a:prstGeom prst="rect">
            <a:avLst/>
          </a:prstGeom>
          <a:noFill/>
          <a:ln>
            <a:noFill/>
          </a:ln>
        </p:spPr>
      </p:pic>
      <p:pic>
        <p:nvPicPr>
          <p:cNvPr id="169" name="Google Shape;169;p24"/>
          <p:cNvPicPr preferRelativeResize="0"/>
          <p:nvPr/>
        </p:nvPicPr>
        <p:blipFill rotWithShape="1">
          <a:blip r:embed="rId6">
            <a:alphaModFix/>
          </a:blip>
          <a:srcRect t="34296" b="43500"/>
          <a:stretch/>
        </p:blipFill>
        <p:spPr>
          <a:xfrm>
            <a:off x="5126600" y="2571750"/>
            <a:ext cx="3899196" cy="572700"/>
          </a:xfrm>
          <a:prstGeom prst="rect">
            <a:avLst/>
          </a:prstGeom>
          <a:noFill/>
          <a:ln>
            <a:noFill/>
          </a:ln>
        </p:spPr>
      </p:pic>
      <p:pic>
        <p:nvPicPr>
          <p:cNvPr id="170" name="Google Shape;170;p24"/>
          <p:cNvPicPr preferRelativeResize="0"/>
          <p:nvPr/>
        </p:nvPicPr>
        <p:blipFill rotWithShape="1">
          <a:blip r:embed="rId6">
            <a:alphaModFix/>
          </a:blip>
          <a:srcRect t="63139" b="7705"/>
          <a:stretch/>
        </p:blipFill>
        <p:spPr>
          <a:xfrm>
            <a:off x="5126600" y="3834775"/>
            <a:ext cx="3952999" cy="762400"/>
          </a:xfrm>
          <a:prstGeom prst="rect">
            <a:avLst/>
          </a:prstGeom>
          <a:noFill/>
          <a:ln>
            <a:noFill/>
          </a:ln>
        </p:spPr>
      </p:pic>
      <p:pic>
        <p:nvPicPr>
          <p:cNvPr id="2" name="S11 16 Aug, 4.50 PM">
            <a:hlinkClick r:id="" action="ppaction://media"/>
            <a:extLst>
              <a:ext uri="{FF2B5EF4-FFF2-40B4-BE49-F238E27FC236}">
                <a16:creationId xmlns:a16="http://schemas.microsoft.com/office/drawing/2014/main" id="{736734CF-0427-4A0E-B6C4-D059E4589B7B}"/>
              </a:ext>
            </a:extLst>
          </p:cNvPr>
          <p:cNvPicPr>
            <a:picLocks noChangeAspect="1"/>
          </p:cNvPicPr>
          <p:nvPr>
            <a:audioFile r:link="rId2"/>
            <p:extLst>
              <p:ext uri="{DAA4B4D4-6D71-4841-9C94-3DE7FCFB9230}">
                <p14:media xmlns:p14="http://schemas.microsoft.com/office/powerpoint/2010/main" r:embed="rId1"/>
              </p:ext>
            </p:extLst>
          </p:nvPr>
        </p:nvPicPr>
        <p:blipFill>
          <a:blip r:embed="rId7">
            <a:lum bright="70000" contrast="-70000"/>
          </a:blip>
          <a:stretch>
            <a:fillRect/>
          </a:stretch>
        </p:blipFill>
        <p:spPr>
          <a:xfrm>
            <a:off x="8656637" y="-1217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Results</a:t>
            </a:r>
            <a:endParaRPr b="1"/>
          </a:p>
        </p:txBody>
      </p:sp>
      <p:sp>
        <p:nvSpPr>
          <p:cNvPr id="177" name="Google Shape;177;p25"/>
          <p:cNvSpPr txBox="1">
            <a:spLocks noGrp="1"/>
          </p:cNvSpPr>
          <p:nvPr>
            <p:ph type="body" idx="1"/>
          </p:nvPr>
        </p:nvSpPr>
        <p:spPr>
          <a:xfrm>
            <a:off x="311700" y="10000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000000"/>
              </a:buClr>
              <a:buSzPts val="1800"/>
              <a:buChar char="●"/>
            </a:pPr>
            <a:r>
              <a:rPr lang="en-GB">
                <a:solidFill>
                  <a:srgbClr val="000000"/>
                </a:solidFill>
              </a:rPr>
              <a:t>Task performance evaluation with and without fixtures</a:t>
            </a:r>
            <a:endParaRPr>
              <a:solidFill>
                <a:srgbClr val="000000"/>
              </a:solidFill>
            </a:endParaRPr>
          </a:p>
        </p:txBody>
      </p:sp>
      <p:pic>
        <p:nvPicPr>
          <p:cNvPr id="178" name="Google Shape;178;p25"/>
          <p:cNvPicPr preferRelativeResize="0"/>
          <p:nvPr/>
        </p:nvPicPr>
        <p:blipFill>
          <a:blip r:embed="rId5">
            <a:alphaModFix/>
          </a:blip>
          <a:stretch>
            <a:fillRect/>
          </a:stretch>
        </p:blipFill>
        <p:spPr>
          <a:xfrm>
            <a:off x="138100" y="1657738"/>
            <a:ext cx="8867775" cy="3438525"/>
          </a:xfrm>
          <a:prstGeom prst="rect">
            <a:avLst/>
          </a:prstGeom>
          <a:noFill/>
          <a:ln>
            <a:noFill/>
          </a:ln>
        </p:spPr>
      </p:pic>
      <p:pic>
        <p:nvPicPr>
          <p:cNvPr id="2" name="S12 16 Aug, 4.53 PM">
            <a:hlinkClick r:id="" action="ppaction://media"/>
            <a:extLst>
              <a:ext uri="{FF2B5EF4-FFF2-40B4-BE49-F238E27FC236}">
                <a16:creationId xmlns:a16="http://schemas.microsoft.com/office/drawing/2014/main" id="{2DEC41BA-C081-465D-A0C3-807B71D6758A}"/>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63781"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Results</a:t>
            </a:r>
            <a:endParaRPr b="1"/>
          </a:p>
        </p:txBody>
      </p:sp>
      <p:sp>
        <p:nvSpPr>
          <p:cNvPr id="185" name="Google Shape;185;p26"/>
          <p:cNvSpPr txBox="1">
            <a:spLocks noGrp="1"/>
          </p:cNvSpPr>
          <p:nvPr>
            <p:ph type="body" idx="1"/>
          </p:nvPr>
        </p:nvSpPr>
        <p:spPr>
          <a:xfrm>
            <a:off x="311700" y="1152475"/>
            <a:ext cx="52578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Task performance evaluation without fixtures</a:t>
            </a:r>
            <a:endParaRPr>
              <a:solidFill>
                <a:srgbClr val="000000"/>
              </a:solidFill>
            </a:endParaRPr>
          </a:p>
          <a:p>
            <a:pPr marL="914400" lvl="1" indent="-317500" algn="l" rtl="0">
              <a:lnSpc>
                <a:spcPct val="115000"/>
              </a:lnSpc>
              <a:spcBef>
                <a:spcPts val="1000"/>
              </a:spcBef>
              <a:spcAft>
                <a:spcPts val="1000"/>
              </a:spcAft>
              <a:buClr>
                <a:srgbClr val="000000"/>
              </a:buClr>
              <a:buSzPts val="1400"/>
              <a:buChar char="○"/>
            </a:pPr>
            <a:r>
              <a:rPr lang="en-GB">
                <a:solidFill>
                  <a:srgbClr val="000000"/>
                </a:solidFill>
              </a:rPr>
              <a:t>Fixture (hard constraints) replaced with artificial potential field (soft constraints)</a:t>
            </a:r>
            <a:endParaRPr>
              <a:solidFill>
                <a:srgbClr val="000000"/>
              </a:solidFill>
            </a:endParaRPr>
          </a:p>
        </p:txBody>
      </p:sp>
      <p:pic>
        <p:nvPicPr>
          <p:cNvPr id="186" name="Google Shape;186;p26"/>
          <p:cNvPicPr preferRelativeResize="0"/>
          <p:nvPr/>
        </p:nvPicPr>
        <p:blipFill>
          <a:blip r:embed="rId5">
            <a:alphaModFix/>
          </a:blip>
          <a:stretch>
            <a:fillRect/>
          </a:stretch>
        </p:blipFill>
        <p:spPr>
          <a:xfrm>
            <a:off x="4926175" y="2146600"/>
            <a:ext cx="4056851" cy="2832375"/>
          </a:xfrm>
          <a:prstGeom prst="rect">
            <a:avLst/>
          </a:prstGeom>
          <a:noFill/>
          <a:ln>
            <a:noFill/>
          </a:ln>
        </p:spPr>
      </p:pic>
      <p:pic>
        <p:nvPicPr>
          <p:cNvPr id="187" name="Google Shape;187;p26"/>
          <p:cNvPicPr preferRelativeResize="0"/>
          <p:nvPr/>
        </p:nvPicPr>
        <p:blipFill>
          <a:blip r:embed="rId6">
            <a:alphaModFix/>
          </a:blip>
          <a:stretch>
            <a:fillRect/>
          </a:stretch>
        </p:blipFill>
        <p:spPr>
          <a:xfrm>
            <a:off x="1373213" y="2335547"/>
            <a:ext cx="2965775" cy="2643425"/>
          </a:xfrm>
          <a:prstGeom prst="rect">
            <a:avLst/>
          </a:prstGeom>
          <a:noFill/>
          <a:ln>
            <a:noFill/>
          </a:ln>
        </p:spPr>
      </p:pic>
      <p:pic>
        <p:nvPicPr>
          <p:cNvPr id="2" name="S13 16 Aug, 4.55 PM">
            <a:hlinkClick r:id="" action="ppaction://media"/>
            <a:extLst>
              <a:ext uri="{FF2B5EF4-FFF2-40B4-BE49-F238E27FC236}">
                <a16:creationId xmlns:a16="http://schemas.microsoft.com/office/drawing/2014/main" id="{766262EE-672C-4F19-82F4-C6B12F5F0437}"/>
              </a:ext>
            </a:extLst>
          </p:cNvPr>
          <p:cNvPicPr>
            <a:picLocks noChangeAspect="1"/>
          </p:cNvPicPr>
          <p:nvPr>
            <a:audioFile r:link="rId2"/>
            <p:extLst>
              <p:ext uri="{DAA4B4D4-6D71-4841-9C94-3DE7FCFB9230}">
                <p14:media xmlns:p14="http://schemas.microsoft.com/office/powerpoint/2010/main" r:embed="rId1"/>
              </p:ext>
            </p:extLst>
          </p:nvPr>
        </p:nvPicPr>
        <p:blipFill>
          <a:blip r:embed="rId7">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Results</a:t>
            </a:r>
            <a:endParaRPr b="1"/>
          </a:p>
        </p:txBody>
      </p:sp>
      <p:sp>
        <p:nvSpPr>
          <p:cNvPr id="194" name="Google Shape;194;p27"/>
          <p:cNvSpPr txBox="1">
            <a:spLocks noGrp="1"/>
          </p:cNvSpPr>
          <p:nvPr>
            <p:ph type="body" idx="1"/>
          </p:nvPr>
        </p:nvSpPr>
        <p:spPr>
          <a:xfrm>
            <a:off x="3117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000000"/>
              </a:buClr>
              <a:buSzPts val="1800"/>
              <a:buChar char="●"/>
            </a:pPr>
            <a:r>
              <a:rPr lang="en-GB">
                <a:solidFill>
                  <a:srgbClr val="000000"/>
                </a:solidFill>
              </a:rPr>
              <a:t>Visualized Q-map for fixture pose selection</a:t>
            </a:r>
            <a:endParaRPr>
              <a:solidFill>
                <a:srgbClr val="0000FF"/>
              </a:solidFill>
            </a:endParaRPr>
          </a:p>
        </p:txBody>
      </p:sp>
      <p:pic>
        <p:nvPicPr>
          <p:cNvPr id="195" name="Google Shape;195;p27"/>
          <p:cNvPicPr preferRelativeResize="0"/>
          <p:nvPr/>
        </p:nvPicPr>
        <p:blipFill>
          <a:blip r:embed="rId5">
            <a:alphaModFix/>
          </a:blip>
          <a:stretch>
            <a:fillRect/>
          </a:stretch>
        </p:blipFill>
        <p:spPr>
          <a:xfrm>
            <a:off x="1052825" y="1666123"/>
            <a:ext cx="7124025" cy="3352925"/>
          </a:xfrm>
          <a:prstGeom prst="rect">
            <a:avLst/>
          </a:prstGeom>
          <a:noFill/>
          <a:ln>
            <a:noFill/>
          </a:ln>
        </p:spPr>
      </p:pic>
      <p:pic>
        <p:nvPicPr>
          <p:cNvPr id="2" name="S14 16 Aug, 4.59 PM">
            <a:hlinkClick r:id="" action="ppaction://media"/>
            <a:extLst>
              <a:ext uri="{FF2B5EF4-FFF2-40B4-BE49-F238E27FC236}">
                <a16:creationId xmlns:a16="http://schemas.microsoft.com/office/drawing/2014/main" id="{8A02D4BF-A746-4EB0-9CBE-CE3033B2FC2B}"/>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Results</a:t>
            </a:r>
            <a:endParaRPr b="1"/>
          </a:p>
        </p:txBody>
      </p:sp>
      <p:sp>
        <p:nvSpPr>
          <p:cNvPr id="202" name="Google Shape;202;p28"/>
          <p:cNvSpPr txBox="1">
            <a:spLocks noGrp="1"/>
          </p:cNvSpPr>
          <p:nvPr>
            <p:ph type="body" idx="1"/>
          </p:nvPr>
        </p:nvSpPr>
        <p:spPr>
          <a:xfrm>
            <a:off x="3117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Generalization ability</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Directly tested the simulation policy in real world</a:t>
            </a:r>
            <a:endParaRPr>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Used domain randomization, random object positions, textures and lighting condition</a:t>
            </a:r>
            <a:endParaRPr>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a:solidFill>
                  <a:srgbClr val="000000"/>
                </a:solidFill>
              </a:rPr>
              <a:t>Reported success rates for varying peg shapes and sizes</a:t>
            </a:r>
            <a:endParaRPr>
              <a:solidFill>
                <a:srgbClr val="000000"/>
              </a:solidFill>
            </a:endParaRPr>
          </a:p>
        </p:txBody>
      </p:sp>
      <p:pic>
        <p:nvPicPr>
          <p:cNvPr id="203" name="Google Shape;203;p28"/>
          <p:cNvPicPr preferRelativeResize="0"/>
          <p:nvPr/>
        </p:nvPicPr>
        <p:blipFill rotWithShape="1">
          <a:blip r:embed="rId5">
            <a:alphaModFix/>
          </a:blip>
          <a:srcRect l="2931"/>
          <a:stretch/>
        </p:blipFill>
        <p:spPr>
          <a:xfrm>
            <a:off x="1339125" y="2571750"/>
            <a:ext cx="4909599" cy="1504950"/>
          </a:xfrm>
          <a:prstGeom prst="rect">
            <a:avLst/>
          </a:prstGeom>
          <a:noFill/>
          <a:ln>
            <a:noFill/>
          </a:ln>
        </p:spPr>
      </p:pic>
      <p:pic>
        <p:nvPicPr>
          <p:cNvPr id="2" name="S15 16 Aug, 5.02 PM">
            <a:hlinkClick r:id="" action="ppaction://media"/>
            <a:extLst>
              <a:ext uri="{FF2B5EF4-FFF2-40B4-BE49-F238E27FC236}">
                <a16:creationId xmlns:a16="http://schemas.microsoft.com/office/drawing/2014/main" id="{F10BAB77-9402-400B-B0B1-F8398D40BA27}"/>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Thanks</a:t>
            </a:r>
            <a:endParaRPr/>
          </a:p>
        </p:txBody>
      </p:sp>
      <p:pic>
        <p:nvPicPr>
          <p:cNvPr id="2" name="S16 16 Aug, 5.04 PM">
            <a:hlinkClick r:id="" action="ppaction://media"/>
            <a:extLst>
              <a:ext uri="{FF2B5EF4-FFF2-40B4-BE49-F238E27FC236}">
                <a16:creationId xmlns:a16="http://schemas.microsoft.com/office/drawing/2014/main" id="{C0FA32E1-93D4-4CBF-83FF-6629A3C378CE}"/>
              </a:ext>
            </a:extLst>
          </p:cNvPr>
          <p:cNvPicPr>
            <a:picLocks noChangeAspect="1"/>
          </p:cNvPicPr>
          <p:nvPr>
            <a:audioFile r:link="rId2"/>
            <p:extLst>
              <p:ext uri="{DAA4B4D4-6D71-4841-9C94-3DE7FCFB9230}">
                <p14:media xmlns:p14="http://schemas.microsoft.com/office/powerpoint/2010/main" r:embed="rId1"/>
              </p:ext>
            </p:extLst>
          </p:nvPr>
        </p:nvPicPr>
        <p:blipFill>
          <a:blip r:embed="rId5">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Problem Statement</a:t>
            </a:r>
            <a:endParaRPr b="1"/>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Autonomously discovery of how to ease robotic manipulation skill learning  </a:t>
            </a:r>
            <a:endParaRPr>
              <a:solidFill>
                <a:srgbClr val="000000"/>
              </a:solidFill>
            </a:endParaRPr>
          </a:p>
        </p:txBody>
      </p:sp>
      <p:pic>
        <p:nvPicPr>
          <p:cNvPr id="63" name="Google Shape;63;p14"/>
          <p:cNvPicPr preferRelativeResize="0"/>
          <p:nvPr/>
        </p:nvPicPr>
        <p:blipFill>
          <a:blip r:embed="rId5">
            <a:alphaModFix/>
          </a:blip>
          <a:stretch>
            <a:fillRect/>
          </a:stretch>
        </p:blipFill>
        <p:spPr>
          <a:xfrm>
            <a:off x="6341019" y="1778800"/>
            <a:ext cx="2280656" cy="2928475"/>
          </a:xfrm>
          <a:prstGeom prst="rect">
            <a:avLst/>
          </a:prstGeom>
          <a:noFill/>
          <a:ln>
            <a:noFill/>
          </a:ln>
        </p:spPr>
      </p:pic>
      <p:pic>
        <p:nvPicPr>
          <p:cNvPr id="64" name="Google Shape;64;p14"/>
          <p:cNvPicPr preferRelativeResize="0"/>
          <p:nvPr/>
        </p:nvPicPr>
        <p:blipFill>
          <a:blip r:embed="rId6">
            <a:alphaModFix/>
          </a:blip>
          <a:stretch>
            <a:fillRect/>
          </a:stretch>
        </p:blipFill>
        <p:spPr>
          <a:xfrm>
            <a:off x="3634936" y="1790451"/>
            <a:ext cx="2250341" cy="2905173"/>
          </a:xfrm>
          <a:prstGeom prst="rect">
            <a:avLst/>
          </a:prstGeom>
          <a:noFill/>
          <a:ln>
            <a:noFill/>
          </a:ln>
        </p:spPr>
      </p:pic>
      <p:pic>
        <p:nvPicPr>
          <p:cNvPr id="65" name="Google Shape;65;p14"/>
          <p:cNvPicPr preferRelativeResize="0"/>
          <p:nvPr/>
        </p:nvPicPr>
        <p:blipFill>
          <a:blip r:embed="rId7">
            <a:alphaModFix/>
          </a:blip>
          <a:stretch>
            <a:fillRect/>
          </a:stretch>
        </p:blipFill>
        <p:spPr>
          <a:xfrm>
            <a:off x="687075" y="1790452"/>
            <a:ext cx="2354189" cy="2905173"/>
          </a:xfrm>
          <a:prstGeom prst="rect">
            <a:avLst/>
          </a:prstGeom>
          <a:noFill/>
          <a:ln>
            <a:noFill/>
          </a:ln>
        </p:spPr>
      </p:pic>
      <p:sp>
        <p:nvSpPr>
          <p:cNvPr id="66" name="Google Shape;66;p14"/>
          <p:cNvSpPr txBox="1"/>
          <p:nvPr/>
        </p:nvSpPr>
        <p:spPr>
          <a:xfrm>
            <a:off x="1053175" y="4769900"/>
            <a:ext cx="1653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Peg Insertion</a:t>
            </a:r>
            <a:endParaRPr/>
          </a:p>
        </p:txBody>
      </p:sp>
      <p:sp>
        <p:nvSpPr>
          <p:cNvPr id="67" name="Google Shape;67;p14"/>
          <p:cNvSpPr txBox="1"/>
          <p:nvPr/>
        </p:nvSpPr>
        <p:spPr>
          <a:xfrm>
            <a:off x="3604675" y="4769900"/>
            <a:ext cx="2280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Wrench Manipulation</a:t>
            </a:r>
            <a:endParaRPr/>
          </a:p>
        </p:txBody>
      </p:sp>
      <p:sp>
        <p:nvSpPr>
          <p:cNvPr id="68" name="Google Shape;68;p14"/>
          <p:cNvSpPr txBox="1"/>
          <p:nvPr/>
        </p:nvSpPr>
        <p:spPr>
          <a:xfrm>
            <a:off x="6305475" y="4769900"/>
            <a:ext cx="2280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Shallow-Depth Insertion</a:t>
            </a:r>
            <a:endParaRPr/>
          </a:p>
        </p:txBody>
      </p:sp>
      <p:pic>
        <p:nvPicPr>
          <p:cNvPr id="2" name="S1 16 Aug, 4.13 PM">
            <a:hlinkClick r:id="" action="ppaction://media"/>
            <a:extLst>
              <a:ext uri="{FF2B5EF4-FFF2-40B4-BE49-F238E27FC236}">
                <a16:creationId xmlns:a16="http://schemas.microsoft.com/office/drawing/2014/main" id="{C74AB791-803E-4D74-AA8D-75B94279E2DC}"/>
              </a:ext>
            </a:extLst>
          </p:cNvPr>
          <p:cNvPicPr>
            <a:picLocks noChangeAspect="1"/>
          </p:cNvPicPr>
          <p:nvPr>
            <a:audioFile r:link="rId2"/>
            <p:extLst>
              <p:ext uri="{DAA4B4D4-6D71-4841-9C94-3DE7FCFB9230}">
                <p14:media xmlns:p14="http://schemas.microsoft.com/office/powerpoint/2010/main" r:embed="rId1"/>
              </p:ext>
            </p:extLst>
          </p:nvPr>
        </p:nvPicPr>
        <p:blipFill>
          <a:blip r:embed="rId8">
            <a:lum bright="70000" contrast="-70000"/>
          </a:blip>
          <a:stretch>
            <a:fillRect/>
          </a:stretch>
        </p:blipFill>
        <p:spPr>
          <a:xfrm>
            <a:off x="8771524" y="5174"/>
            <a:ext cx="372476" cy="3724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Challenges</a:t>
            </a:r>
            <a:endParaRPr b="1"/>
          </a:p>
        </p:txBody>
      </p:sp>
      <p:sp>
        <p:nvSpPr>
          <p:cNvPr id="75" name="Google Shape;75;p15"/>
          <p:cNvSpPr txBox="1">
            <a:spLocks noGrp="1"/>
          </p:cNvSpPr>
          <p:nvPr>
            <p:ph type="body" idx="1"/>
          </p:nvPr>
        </p:nvSpPr>
        <p:spPr>
          <a:xfrm>
            <a:off x="311700" y="1152475"/>
            <a:ext cx="53085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Peg Insertion task without fixtures</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Difficult to learn the accurate and reliable path for a robot</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High dimensionality of state and action space will drastically increase the learning time</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00"/>
                </a:solidFill>
              </a:rPr>
              <a:t>Uncertainty due to noisy sensors </a:t>
            </a:r>
            <a:endParaRPr>
              <a:solidFill>
                <a:srgbClr val="000000"/>
              </a:solidFill>
            </a:endParaRPr>
          </a:p>
        </p:txBody>
      </p:sp>
      <p:pic>
        <p:nvPicPr>
          <p:cNvPr id="76" name="Google Shape;76;p15"/>
          <p:cNvPicPr preferRelativeResize="0"/>
          <p:nvPr/>
        </p:nvPicPr>
        <p:blipFill>
          <a:blip r:embed="rId5">
            <a:alphaModFix/>
          </a:blip>
          <a:stretch>
            <a:fillRect/>
          </a:stretch>
        </p:blipFill>
        <p:spPr>
          <a:xfrm>
            <a:off x="5938119" y="1152475"/>
            <a:ext cx="2836281" cy="3416400"/>
          </a:xfrm>
          <a:prstGeom prst="rect">
            <a:avLst/>
          </a:prstGeom>
          <a:noFill/>
          <a:ln>
            <a:noFill/>
          </a:ln>
        </p:spPr>
      </p:pic>
      <p:pic>
        <p:nvPicPr>
          <p:cNvPr id="2" name="S2 16 Aug, 4.16 PM">
            <a:hlinkClick r:id="" action="ppaction://media"/>
            <a:extLst>
              <a:ext uri="{FF2B5EF4-FFF2-40B4-BE49-F238E27FC236}">
                <a16:creationId xmlns:a16="http://schemas.microsoft.com/office/drawing/2014/main" id="{C8966605-9919-4590-B926-D449A246BE26}"/>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Solution Inspiration</a:t>
            </a:r>
            <a:endParaRPr b="1"/>
          </a:p>
        </p:txBody>
      </p:sp>
      <p:sp>
        <p:nvSpPr>
          <p:cNvPr id="83" name="Google Shape;83;p16"/>
          <p:cNvSpPr txBox="1">
            <a:spLocks noGrp="1"/>
          </p:cNvSpPr>
          <p:nvPr>
            <p:ph type="body" idx="1"/>
          </p:nvPr>
        </p:nvSpPr>
        <p:spPr>
          <a:xfrm>
            <a:off x="3117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Human Learning principle, known as </a:t>
            </a:r>
            <a:r>
              <a:rPr lang="en-GB" i="1">
                <a:solidFill>
                  <a:srgbClr val="000000"/>
                </a:solidFill>
              </a:rPr>
              <a:t>scaffolding</a:t>
            </a:r>
            <a:endParaRPr i="1">
              <a:solidFill>
                <a:srgbClr val="000000"/>
              </a:solidFill>
            </a:endParaRPr>
          </a:p>
          <a:p>
            <a:pPr marL="914400" lvl="1" indent="-317500" algn="l" rtl="0">
              <a:lnSpc>
                <a:spcPct val="115000"/>
              </a:lnSpc>
              <a:spcBef>
                <a:spcPts val="1000"/>
              </a:spcBef>
              <a:spcAft>
                <a:spcPts val="1000"/>
              </a:spcAft>
              <a:buClr>
                <a:srgbClr val="000000"/>
              </a:buClr>
              <a:buSzPts val="1400"/>
              <a:buChar char="○"/>
            </a:pPr>
            <a:r>
              <a:rPr lang="en-GB">
                <a:solidFill>
                  <a:srgbClr val="000000"/>
                </a:solidFill>
              </a:rPr>
              <a:t>Human leverage environmental constraints to ease various manipulation tasks</a:t>
            </a:r>
            <a:endParaRPr>
              <a:solidFill>
                <a:srgbClr val="000000"/>
              </a:solidFill>
            </a:endParaRPr>
          </a:p>
        </p:txBody>
      </p:sp>
      <p:pic>
        <p:nvPicPr>
          <p:cNvPr id="84" name="Google Shape;84;p16"/>
          <p:cNvPicPr preferRelativeResize="0"/>
          <p:nvPr/>
        </p:nvPicPr>
        <p:blipFill>
          <a:blip r:embed="rId5">
            <a:alphaModFix/>
          </a:blip>
          <a:stretch>
            <a:fillRect/>
          </a:stretch>
        </p:blipFill>
        <p:spPr>
          <a:xfrm>
            <a:off x="5953824" y="2202500"/>
            <a:ext cx="2457450" cy="2500563"/>
          </a:xfrm>
          <a:prstGeom prst="rect">
            <a:avLst/>
          </a:prstGeom>
          <a:noFill/>
          <a:ln>
            <a:noFill/>
          </a:ln>
        </p:spPr>
      </p:pic>
      <p:pic>
        <p:nvPicPr>
          <p:cNvPr id="85" name="Google Shape;85;p16"/>
          <p:cNvPicPr preferRelativeResize="0"/>
          <p:nvPr/>
        </p:nvPicPr>
        <p:blipFill>
          <a:blip r:embed="rId6">
            <a:alphaModFix/>
          </a:blip>
          <a:stretch>
            <a:fillRect/>
          </a:stretch>
        </p:blipFill>
        <p:spPr>
          <a:xfrm>
            <a:off x="3251813" y="2171663"/>
            <a:ext cx="2219325" cy="2562225"/>
          </a:xfrm>
          <a:prstGeom prst="rect">
            <a:avLst/>
          </a:prstGeom>
          <a:noFill/>
          <a:ln>
            <a:noFill/>
          </a:ln>
        </p:spPr>
      </p:pic>
      <p:pic>
        <p:nvPicPr>
          <p:cNvPr id="86" name="Google Shape;86;p16"/>
          <p:cNvPicPr preferRelativeResize="0"/>
          <p:nvPr/>
        </p:nvPicPr>
        <p:blipFill>
          <a:blip r:embed="rId7">
            <a:alphaModFix/>
          </a:blip>
          <a:stretch>
            <a:fillRect/>
          </a:stretch>
        </p:blipFill>
        <p:spPr>
          <a:xfrm>
            <a:off x="311700" y="2171675"/>
            <a:ext cx="2510305" cy="2500575"/>
          </a:xfrm>
          <a:prstGeom prst="rect">
            <a:avLst/>
          </a:prstGeom>
          <a:noFill/>
          <a:ln>
            <a:noFill/>
          </a:ln>
        </p:spPr>
      </p:pic>
      <p:sp>
        <p:nvSpPr>
          <p:cNvPr id="87" name="Google Shape;87;p16"/>
          <p:cNvSpPr txBox="1"/>
          <p:nvPr/>
        </p:nvSpPr>
        <p:spPr>
          <a:xfrm>
            <a:off x="353175" y="4769900"/>
            <a:ext cx="2457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Construction Scaffolding</a:t>
            </a:r>
            <a:endParaRPr/>
          </a:p>
        </p:txBody>
      </p:sp>
      <p:sp>
        <p:nvSpPr>
          <p:cNvPr id="88" name="Google Shape;88;p16"/>
          <p:cNvSpPr txBox="1"/>
          <p:nvPr/>
        </p:nvSpPr>
        <p:spPr>
          <a:xfrm>
            <a:off x="3251825" y="4769900"/>
            <a:ext cx="2280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Training Wheels</a:t>
            </a:r>
            <a:endParaRPr/>
          </a:p>
        </p:txBody>
      </p:sp>
      <p:sp>
        <p:nvSpPr>
          <p:cNvPr id="89" name="Google Shape;89;p16"/>
          <p:cNvSpPr txBox="1"/>
          <p:nvPr/>
        </p:nvSpPr>
        <p:spPr>
          <a:xfrm>
            <a:off x="6042250" y="4769900"/>
            <a:ext cx="2280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Industrial Fixtures</a:t>
            </a:r>
            <a:endParaRPr/>
          </a:p>
        </p:txBody>
      </p:sp>
      <p:pic>
        <p:nvPicPr>
          <p:cNvPr id="2" name="S3 16 Aug, 4.20 PM">
            <a:hlinkClick r:id="" action="ppaction://media"/>
            <a:extLst>
              <a:ext uri="{FF2B5EF4-FFF2-40B4-BE49-F238E27FC236}">
                <a16:creationId xmlns:a16="http://schemas.microsoft.com/office/drawing/2014/main" id="{35D27743-C22F-4342-8153-02A4A67520B5}"/>
              </a:ext>
            </a:extLst>
          </p:cNvPr>
          <p:cNvPicPr>
            <a:picLocks noChangeAspect="1"/>
          </p:cNvPicPr>
          <p:nvPr>
            <a:audioFile r:link="rId2"/>
            <p:extLst>
              <p:ext uri="{DAA4B4D4-6D71-4841-9C94-3DE7FCFB9230}">
                <p14:media xmlns:p14="http://schemas.microsoft.com/office/powerpoint/2010/main" r:embed="rId1"/>
              </p:ext>
            </p:extLst>
          </p:nvPr>
        </p:nvPicPr>
        <p:blipFill>
          <a:blip r:embed="rId8">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Methodology</a:t>
            </a:r>
            <a:endParaRPr b="1"/>
          </a:p>
        </p:txBody>
      </p:sp>
      <p:sp>
        <p:nvSpPr>
          <p:cNvPr id="96" name="Google Shape;96;p17"/>
          <p:cNvSpPr txBox="1">
            <a:spLocks noGrp="1"/>
          </p:cNvSpPr>
          <p:nvPr>
            <p:ph type="body" idx="1"/>
          </p:nvPr>
        </p:nvSpPr>
        <p:spPr>
          <a:xfrm>
            <a:off x="3117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Physical Scaffolding</a:t>
            </a:r>
            <a:endParaRPr i="1">
              <a:solidFill>
                <a:srgbClr val="000000"/>
              </a:solidFill>
            </a:endParaRPr>
          </a:p>
          <a:p>
            <a:pPr marL="914400" lvl="1" indent="-317500" algn="l" rtl="0">
              <a:lnSpc>
                <a:spcPct val="115000"/>
              </a:lnSpc>
              <a:spcBef>
                <a:spcPts val="1000"/>
              </a:spcBef>
              <a:spcAft>
                <a:spcPts val="1000"/>
              </a:spcAft>
              <a:buClr>
                <a:srgbClr val="000000"/>
              </a:buClr>
              <a:buSzPts val="1400"/>
              <a:buChar char="○"/>
            </a:pPr>
            <a:r>
              <a:rPr lang="en-GB">
                <a:solidFill>
                  <a:srgbClr val="000000"/>
                </a:solidFill>
              </a:rPr>
              <a:t>Enable the robot to modify its environment by using </a:t>
            </a:r>
            <a:r>
              <a:rPr lang="en-GB" b="1">
                <a:solidFill>
                  <a:srgbClr val="000000"/>
                </a:solidFill>
              </a:rPr>
              <a:t>fixtures</a:t>
            </a:r>
            <a:r>
              <a:rPr lang="en-GB">
                <a:solidFill>
                  <a:srgbClr val="000000"/>
                </a:solidFill>
              </a:rPr>
              <a:t> </a:t>
            </a:r>
            <a:endParaRPr>
              <a:solidFill>
                <a:srgbClr val="000000"/>
              </a:solidFill>
            </a:endParaRPr>
          </a:p>
        </p:txBody>
      </p:sp>
      <p:pic>
        <p:nvPicPr>
          <p:cNvPr id="97" name="Google Shape;97;p17"/>
          <p:cNvPicPr preferRelativeResize="0"/>
          <p:nvPr/>
        </p:nvPicPr>
        <p:blipFill>
          <a:blip r:embed="rId5">
            <a:alphaModFix/>
          </a:blip>
          <a:stretch>
            <a:fillRect/>
          </a:stretch>
        </p:blipFill>
        <p:spPr>
          <a:xfrm>
            <a:off x="4950600" y="2136300"/>
            <a:ext cx="2573650" cy="2604597"/>
          </a:xfrm>
          <a:prstGeom prst="rect">
            <a:avLst/>
          </a:prstGeom>
          <a:noFill/>
          <a:ln>
            <a:noFill/>
          </a:ln>
        </p:spPr>
      </p:pic>
      <p:pic>
        <p:nvPicPr>
          <p:cNvPr id="98" name="Google Shape;98;p17"/>
          <p:cNvPicPr preferRelativeResize="0"/>
          <p:nvPr/>
        </p:nvPicPr>
        <p:blipFill>
          <a:blip r:embed="rId6">
            <a:alphaModFix/>
          </a:blip>
          <a:stretch>
            <a:fillRect/>
          </a:stretch>
        </p:blipFill>
        <p:spPr>
          <a:xfrm>
            <a:off x="1721850" y="2136300"/>
            <a:ext cx="2573650" cy="2662275"/>
          </a:xfrm>
          <a:prstGeom prst="rect">
            <a:avLst/>
          </a:prstGeom>
          <a:noFill/>
          <a:ln>
            <a:noFill/>
          </a:ln>
        </p:spPr>
      </p:pic>
      <p:pic>
        <p:nvPicPr>
          <p:cNvPr id="2" name="S4 16 Aug, 4.22 PM">
            <a:hlinkClick r:id="" action="ppaction://media"/>
            <a:extLst>
              <a:ext uri="{FF2B5EF4-FFF2-40B4-BE49-F238E27FC236}">
                <a16:creationId xmlns:a16="http://schemas.microsoft.com/office/drawing/2014/main" id="{276D76D0-63F5-4230-8657-EB5E135C9D52}"/>
              </a:ext>
            </a:extLst>
          </p:cNvPr>
          <p:cNvPicPr>
            <a:picLocks noChangeAspect="1"/>
          </p:cNvPicPr>
          <p:nvPr>
            <a:audioFile r:link="rId2"/>
            <p:extLst>
              <p:ext uri="{DAA4B4D4-6D71-4841-9C94-3DE7FCFB9230}">
                <p14:media xmlns:p14="http://schemas.microsoft.com/office/powerpoint/2010/main" r:embed="rId1"/>
              </p:ext>
            </p:extLst>
          </p:nvPr>
        </p:nvPicPr>
        <p:blipFill>
          <a:blip r:embed="rId7">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Prior Art</a:t>
            </a:r>
            <a:endParaRPr b="1"/>
          </a:p>
        </p:txBody>
      </p:sp>
      <p:sp>
        <p:nvSpPr>
          <p:cNvPr id="105" name="Google Shape;105;p18"/>
          <p:cNvSpPr txBox="1">
            <a:spLocks noGrp="1"/>
          </p:cNvSpPr>
          <p:nvPr>
            <p:ph type="body" idx="1"/>
          </p:nvPr>
        </p:nvSpPr>
        <p:spPr>
          <a:xfrm>
            <a:off x="311700" y="1152475"/>
            <a:ext cx="8520600" cy="3846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Learning to leverage the environment</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FF"/>
                </a:solidFill>
              </a:rPr>
              <a:t>Kazemi et al. (2012), Toussaint et al. (2014), etc:</a:t>
            </a:r>
            <a:r>
              <a:rPr lang="en-GB">
                <a:solidFill>
                  <a:srgbClr val="000000"/>
                </a:solidFill>
              </a:rPr>
              <a:t> Environmental contact constraint has been used to propose robust grasping and manipulation tasks</a:t>
            </a:r>
            <a:endParaRPr>
              <a:solidFill>
                <a:srgbClr val="000000"/>
              </a:solidFill>
            </a:endParaRPr>
          </a:p>
          <a:p>
            <a:pPr marL="457200" lvl="0" indent="-342900" algn="l" rtl="0">
              <a:lnSpc>
                <a:spcPct val="115000"/>
              </a:lnSpc>
              <a:spcBef>
                <a:spcPts val="1000"/>
              </a:spcBef>
              <a:spcAft>
                <a:spcPts val="0"/>
              </a:spcAft>
              <a:buClr>
                <a:srgbClr val="000000"/>
              </a:buClr>
              <a:buSzPts val="1800"/>
              <a:buChar char="●"/>
            </a:pPr>
            <a:r>
              <a:rPr lang="en-GB">
                <a:solidFill>
                  <a:srgbClr val="000000"/>
                </a:solidFill>
              </a:rPr>
              <a:t>Learning robotic manipulation skill</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a:solidFill>
                  <a:srgbClr val="0000FF"/>
                </a:solidFill>
              </a:rPr>
              <a:t>Luo et al. (2019), Lee et. al (2019), Kim et. all (2019), etc:</a:t>
            </a:r>
            <a:r>
              <a:rPr lang="en-GB">
                <a:solidFill>
                  <a:srgbClr val="000000"/>
                </a:solidFill>
              </a:rPr>
              <a:t> Deep reinforcement learning framework has been used for learning manipulation tasks like insertion, assembly, tool/in-hand manipulation</a:t>
            </a:r>
            <a:endParaRPr>
              <a:solidFill>
                <a:srgbClr val="000000"/>
              </a:solidFill>
            </a:endParaRPr>
          </a:p>
          <a:p>
            <a:pPr marL="457200" lvl="0" indent="-342900" algn="l" rtl="0">
              <a:lnSpc>
                <a:spcPct val="115000"/>
              </a:lnSpc>
              <a:spcBef>
                <a:spcPts val="1000"/>
              </a:spcBef>
              <a:spcAft>
                <a:spcPts val="0"/>
              </a:spcAft>
              <a:buClr>
                <a:srgbClr val="000000"/>
              </a:buClr>
              <a:buSzPts val="1800"/>
              <a:buChar char="●"/>
            </a:pPr>
            <a:r>
              <a:rPr lang="en-GB">
                <a:solidFill>
                  <a:srgbClr val="000000"/>
                </a:solidFill>
              </a:rPr>
              <a:t>Contextual Bandits with continuous action and discontinuous reward</a:t>
            </a:r>
            <a:endParaRPr>
              <a:solidFill>
                <a:srgbClr val="000000"/>
              </a:solidFill>
            </a:endParaRPr>
          </a:p>
          <a:p>
            <a:pPr marL="914400" lvl="1" indent="-317500" algn="l" rtl="0">
              <a:lnSpc>
                <a:spcPct val="115000"/>
              </a:lnSpc>
              <a:spcBef>
                <a:spcPts val="1000"/>
              </a:spcBef>
              <a:spcAft>
                <a:spcPts val="1000"/>
              </a:spcAft>
              <a:buClr>
                <a:srgbClr val="000000"/>
              </a:buClr>
              <a:buSzPts val="1400"/>
              <a:buChar char="○"/>
            </a:pPr>
            <a:r>
              <a:rPr lang="en-GB">
                <a:solidFill>
                  <a:srgbClr val="0000FF"/>
                </a:solidFill>
              </a:rPr>
              <a:t>Krishnamurthy et al. (2019):</a:t>
            </a:r>
            <a:r>
              <a:rPr lang="en-GB">
                <a:solidFill>
                  <a:srgbClr val="000000"/>
                </a:solidFill>
              </a:rPr>
              <a:t> They addressed the challenge of discontinuity in the action-to-reward function by mapping each discrete action into a well-behaved distribution with no continuity assumptions</a:t>
            </a:r>
            <a:endParaRPr>
              <a:solidFill>
                <a:srgbClr val="000000"/>
              </a:solidFill>
            </a:endParaRPr>
          </a:p>
        </p:txBody>
      </p:sp>
      <p:pic>
        <p:nvPicPr>
          <p:cNvPr id="2" name="S5 16 Aug, 4.25 PM">
            <a:hlinkClick r:id="" action="ppaction://media"/>
            <a:extLst>
              <a:ext uri="{FF2B5EF4-FFF2-40B4-BE49-F238E27FC236}">
                <a16:creationId xmlns:a16="http://schemas.microsoft.com/office/drawing/2014/main" id="{E47ADB02-318C-468E-9F1A-1AB5DB4FD5D9}"/>
              </a:ext>
            </a:extLst>
          </p:cNvPr>
          <p:cNvPicPr>
            <a:picLocks noChangeAspect="1"/>
          </p:cNvPicPr>
          <p:nvPr>
            <a:audioFile r:link="rId2"/>
            <p:extLst>
              <p:ext uri="{DAA4B4D4-6D71-4841-9C94-3DE7FCFB9230}">
                <p14:media xmlns:p14="http://schemas.microsoft.com/office/powerpoint/2010/main" r:embed="rId1"/>
              </p:ext>
            </p:extLst>
          </p:nvPr>
        </p:nvPicPr>
        <p:blipFill>
          <a:blip r:embed="rId5">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Technical Approach</a:t>
            </a:r>
            <a:endParaRPr b="1"/>
          </a:p>
        </p:txBody>
      </p:sp>
      <p:sp>
        <p:nvSpPr>
          <p:cNvPr id="112" name="Google Shape;112;p19"/>
          <p:cNvSpPr txBox="1">
            <a:spLocks noGrp="1"/>
          </p:cNvSpPr>
          <p:nvPr>
            <p:ph type="body" idx="1"/>
          </p:nvPr>
        </p:nvSpPr>
        <p:spPr>
          <a:xfrm>
            <a:off x="3117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a:solidFill>
                  <a:srgbClr val="000000"/>
                </a:solidFill>
              </a:rPr>
              <a:t>Two loop learning process</a:t>
            </a:r>
            <a:endParaRPr>
              <a:solidFill>
                <a:srgbClr val="000000"/>
              </a:solidFill>
            </a:endParaRPr>
          </a:p>
          <a:p>
            <a:pPr marL="914400" lvl="1" indent="-317500" algn="l" rtl="0">
              <a:lnSpc>
                <a:spcPct val="115000"/>
              </a:lnSpc>
              <a:spcBef>
                <a:spcPts val="1000"/>
              </a:spcBef>
              <a:spcAft>
                <a:spcPts val="0"/>
              </a:spcAft>
              <a:buClr>
                <a:srgbClr val="000000"/>
              </a:buClr>
              <a:buSzPts val="1400"/>
              <a:buChar char="○"/>
            </a:pPr>
            <a:r>
              <a:rPr lang="en-GB" b="1">
                <a:solidFill>
                  <a:srgbClr val="0000FF"/>
                </a:solidFill>
              </a:rPr>
              <a:t>Outer loop</a:t>
            </a:r>
            <a:r>
              <a:rPr lang="en-GB">
                <a:solidFill>
                  <a:srgbClr val="000000"/>
                </a:solidFill>
              </a:rPr>
              <a:t>: Fixture pose selection</a:t>
            </a:r>
            <a:endParaRPr>
              <a:solidFill>
                <a:srgbClr val="000000"/>
              </a:solidFill>
            </a:endParaRPr>
          </a:p>
          <a:p>
            <a:pPr marL="914400" lvl="1" indent="-317500" algn="l" rtl="0">
              <a:lnSpc>
                <a:spcPct val="115000"/>
              </a:lnSpc>
              <a:spcBef>
                <a:spcPts val="1000"/>
              </a:spcBef>
              <a:spcAft>
                <a:spcPts val="1000"/>
              </a:spcAft>
              <a:buClr>
                <a:srgbClr val="000000"/>
              </a:buClr>
              <a:buSzPts val="1400"/>
              <a:buChar char="○"/>
            </a:pPr>
            <a:r>
              <a:rPr lang="en-GB" b="1">
                <a:solidFill>
                  <a:srgbClr val="38761D"/>
                </a:solidFill>
              </a:rPr>
              <a:t>Inner loop</a:t>
            </a:r>
            <a:r>
              <a:rPr lang="en-GB">
                <a:solidFill>
                  <a:srgbClr val="000000"/>
                </a:solidFill>
              </a:rPr>
              <a:t>: Manipulation skill learning</a:t>
            </a:r>
            <a:endParaRPr>
              <a:solidFill>
                <a:srgbClr val="000000"/>
              </a:solidFill>
            </a:endParaRPr>
          </a:p>
        </p:txBody>
      </p:sp>
      <p:pic>
        <p:nvPicPr>
          <p:cNvPr id="113" name="Google Shape;113;p19"/>
          <p:cNvPicPr preferRelativeResize="0"/>
          <p:nvPr/>
        </p:nvPicPr>
        <p:blipFill rotWithShape="1">
          <a:blip r:embed="rId5">
            <a:alphaModFix/>
          </a:blip>
          <a:srcRect l="1401" r="1246"/>
          <a:stretch/>
        </p:blipFill>
        <p:spPr>
          <a:xfrm>
            <a:off x="128275" y="2380075"/>
            <a:ext cx="8901700" cy="2792400"/>
          </a:xfrm>
          <a:prstGeom prst="rect">
            <a:avLst/>
          </a:prstGeom>
          <a:noFill/>
          <a:ln>
            <a:noFill/>
          </a:ln>
        </p:spPr>
      </p:pic>
      <p:pic>
        <p:nvPicPr>
          <p:cNvPr id="2" name="S6 16 Aug, 4.30 PM">
            <a:hlinkClick r:id="" action="ppaction://media"/>
            <a:extLst>
              <a:ext uri="{FF2B5EF4-FFF2-40B4-BE49-F238E27FC236}">
                <a16:creationId xmlns:a16="http://schemas.microsoft.com/office/drawing/2014/main" id="{7E7BC5C4-A902-4009-9B5D-72D7450CB3A9}"/>
              </a:ext>
            </a:extLst>
          </p:cNvPr>
          <p:cNvPicPr>
            <a:picLocks noChangeAspect="1"/>
          </p:cNvPicPr>
          <p:nvPr>
            <a:audioFile r:link="rId2"/>
            <p:extLst>
              <p:ext uri="{DAA4B4D4-6D71-4841-9C94-3DE7FCFB9230}">
                <p14:media xmlns:p14="http://schemas.microsoft.com/office/powerpoint/2010/main" r:embed="rId1"/>
              </p:ext>
            </p:extLst>
          </p:nvPr>
        </p:nvPicPr>
        <p:blipFill>
          <a:blip r:embed="rId6">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1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Outer loop: Fixture pose selection</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sp>
        <p:nvSpPr>
          <p:cNvPr id="120" name="Google Shape;120;p20"/>
          <p:cNvSpPr txBox="1">
            <a:spLocks noGrp="1"/>
          </p:cNvSpPr>
          <p:nvPr>
            <p:ph type="body" idx="1"/>
          </p:nvPr>
        </p:nvSpPr>
        <p:spPr>
          <a:xfrm>
            <a:off x="2355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GB" dirty="0">
                <a:solidFill>
                  <a:srgbClr val="000000"/>
                </a:solidFill>
              </a:rPr>
              <a:t>Contextual Bandit Problem</a:t>
            </a:r>
            <a:endParaRPr dirty="0">
              <a:solidFill>
                <a:srgbClr val="000000"/>
              </a:solidFill>
            </a:endParaRPr>
          </a:p>
          <a:p>
            <a:pPr lvl="1">
              <a:spcBef>
                <a:spcPts val="1000"/>
              </a:spcBef>
              <a:buClr>
                <a:srgbClr val="000000"/>
              </a:buClr>
            </a:pPr>
            <a:r>
              <a:rPr lang="en-GB" dirty="0">
                <a:solidFill>
                  <a:srgbClr val="000000"/>
                </a:solidFill>
              </a:rPr>
              <a:t>State: Depth image </a:t>
            </a:r>
            <a:r>
              <a:rPr lang="en-GB" sz="1400" dirty="0">
                <a:solidFill>
                  <a:srgbClr val="000000"/>
                </a:solidFill>
              </a:rPr>
              <a:t>(</a:t>
            </a:r>
            <a:r>
              <a:rPr lang="en-GB" sz="1400" dirty="0">
                <a:solidFill>
                  <a:srgbClr val="0000FF"/>
                </a:solidFill>
              </a:rPr>
              <a:t>context</a:t>
            </a:r>
            <a:r>
              <a:rPr lang="en-GB" sz="1400" dirty="0">
                <a:solidFill>
                  <a:srgbClr val="000000"/>
                </a:solidFill>
              </a:rPr>
              <a:t>)</a:t>
            </a:r>
            <a:endParaRPr dirty="0">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dirty="0">
                <a:solidFill>
                  <a:srgbClr val="000000"/>
                </a:solidFill>
              </a:rPr>
              <a:t>Action: Fixture pose </a:t>
            </a:r>
            <a:r>
              <a:rPr lang="en-GB" sz="1400" dirty="0">
                <a:solidFill>
                  <a:srgbClr val="000000"/>
                </a:solidFill>
              </a:rPr>
              <a:t>(</a:t>
            </a:r>
            <a:r>
              <a:rPr lang="en-GB" sz="1400" dirty="0">
                <a:solidFill>
                  <a:srgbClr val="0000FF"/>
                </a:solidFill>
              </a:rPr>
              <a:t>continuous</a:t>
            </a:r>
            <a:r>
              <a:rPr lang="en-GB" sz="1400" dirty="0">
                <a:solidFill>
                  <a:srgbClr val="000000"/>
                </a:solidFill>
              </a:rPr>
              <a:t>)</a:t>
            </a:r>
            <a:endParaRPr sz="1400" dirty="0">
              <a:solidFill>
                <a:srgbClr val="000000"/>
              </a:solidFill>
            </a:endParaRPr>
          </a:p>
          <a:p>
            <a:pPr marL="914400" lvl="1" indent="-317500" algn="l" rtl="0">
              <a:lnSpc>
                <a:spcPct val="115000"/>
              </a:lnSpc>
              <a:spcBef>
                <a:spcPts val="0"/>
              </a:spcBef>
              <a:spcAft>
                <a:spcPts val="0"/>
              </a:spcAft>
              <a:buClr>
                <a:srgbClr val="000000"/>
              </a:buClr>
              <a:buSzPts val="1400"/>
              <a:buChar char="○"/>
            </a:pPr>
            <a:r>
              <a:rPr lang="en-GB" dirty="0">
                <a:solidFill>
                  <a:srgbClr val="000000"/>
                </a:solidFill>
              </a:rPr>
              <a:t>Reward: Inner loop accumulated award </a:t>
            </a:r>
            <a:r>
              <a:rPr lang="en-GB" sz="1400" dirty="0">
                <a:solidFill>
                  <a:srgbClr val="000000"/>
                </a:solidFill>
              </a:rPr>
              <a:t>(</a:t>
            </a:r>
            <a:r>
              <a:rPr lang="en-GB" sz="1400" dirty="0">
                <a:solidFill>
                  <a:srgbClr val="0000FF"/>
                </a:solidFill>
              </a:rPr>
              <a:t>discontinuous</a:t>
            </a:r>
            <a:r>
              <a:rPr lang="en-GB" sz="1400" dirty="0">
                <a:solidFill>
                  <a:srgbClr val="000000"/>
                </a:solidFill>
              </a:rPr>
              <a:t>)</a:t>
            </a:r>
            <a:endParaRPr sz="1400" dirty="0">
              <a:solidFill>
                <a:srgbClr val="000000"/>
              </a:solidFill>
            </a:endParaRPr>
          </a:p>
        </p:txBody>
      </p:sp>
      <p:pic>
        <p:nvPicPr>
          <p:cNvPr id="121" name="Google Shape;121;p20"/>
          <p:cNvPicPr preferRelativeResize="0"/>
          <p:nvPr/>
        </p:nvPicPr>
        <p:blipFill rotWithShape="1">
          <a:blip r:embed="rId5">
            <a:alphaModFix/>
          </a:blip>
          <a:srcRect l="1267" r="59615"/>
          <a:stretch/>
        </p:blipFill>
        <p:spPr>
          <a:xfrm>
            <a:off x="5388500" y="2407125"/>
            <a:ext cx="3553900" cy="2689150"/>
          </a:xfrm>
          <a:prstGeom prst="rect">
            <a:avLst/>
          </a:prstGeom>
          <a:noFill/>
          <a:ln>
            <a:noFill/>
          </a:ln>
        </p:spPr>
      </p:pic>
      <p:pic>
        <p:nvPicPr>
          <p:cNvPr id="122" name="Google Shape;122;p20"/>
          <p:cNvPicPr preferRelativeResize="0"/>
          <p:nvPr/>
        </p:nvPicPr>
        <p:blipFill>
          <a:blip r:embed="rId6">
            <a:alphaModFix/>
          </a:blip>
          <a:stretch>
            <a:fillRect/>
          </a:stretch>
        </p:blipFill>
        <p:spPr>
          <a:xfrm>
            <a:off x="220775" y="3572850"/>
            <a:ext cx="4982751" cy="774025"/>
          </a:xfrm>
          <a:prstGeom prst="rect">
            <a:avLst/>
          </a:prstGeom>
          <a:noFill/>
          <a:ln>
            <a:noFill/>
          </a:ln>
        </p:spPr>
      </p:pic>
      <p:pic>
        <p:nvPicPr>
          <p:cNvPr id="2" name="S7 16 Aug, 4.32 PM">
            <a:hlinkClick r:id="" action="ppaction://media"/>
            <a:extLst>
              <a:ext uri="{FF2B5EF4-FFF2-40B4-BE49-F238E27FC236}">
                <a16:creationId xmlns:a16="http://schemas.microsoft.com/office/drawing/2014/main" id="{A7971BF6-E0B4-4115-AF2D-33BFDB052944}"/>
              </a:ext>
            </a:extLst>
          </p:cNvPr>
          <p:cNvPicPr>
            <a:picLocks noChangeAspect="1"/>
          </p:cNvPicPr>
          <p:nvPr>
            <a:audioFile r:link="rId2"/>
            <p:extLst>
              <p:ext uri="{DAA4B4D4-6D71-4841-9C94-3DE7FCFB9230}">
                <p14:media xmlns:p14="http://schemas.microsoft.com/office/powerpoint/2010/main" r:embed="rId1"/>
              </p:ext>
            </p:extLst>
          </p:nvPr>
        </p:nvPicPr>
        <p:blipFill>
          <a:blip r:embed="rId7">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a:t>Outer loop: Fixture pose selection</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sp>
        <p:nvSpPr>
          <p:cNvPr id="129" name="Google Shape;129;p21"/>
          <p:cNvSpPr txBox="1">
            <a:spLocks noGrp="1"/>
          </p:cNvSpPr>
          <p:nvPr>
            <p:ph type="body" idx="1"/>
          </p:nvPr>
        </p:nvSpPr>
        <p:spPr>
          <a:xfrm>
            <a:off x="235500" y="1152475"/>
            <a:ext cx="8520600" cy="394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000000"/>
              </a:buClr>
              <a:buSzPts val="1800"/>
              <a:buChar char="●"/>
            </a:pPr>
            <a:r>
              <a:rPr lang="en-GB">
                <a:solidFill>
                  <a:srgbClr val="000000"/>
                </a:solidFill>
              </a:rPr>
              <a:t>Discontinuous Q-function</a:t>
            </a:r>
            <a:endParaRPr sz="1400">
              <a:solidFill>
                <a:srgbClr val="000000"/>
              </a:solidFill>
            </a:endParaRPr>
          </a:p>
        </p:txBody>
      </p:sp>
      <p:pic>
        <p:nvPicPr>
          <p:cNvPr id="130" name="Google Shape;130;p21"/>
          <p:cNvPicPr preferRelativeResize="0"/>
          <p:nvPr/>
        </p:nvPicPr>
        <p:blipFill>
          <a:blip r:embed="rId5">
            <a:alphaModFix/>
          </a:blip>
          <a:stretch>
            <a:fillRect/>
          </a:stretch>
        </p:blipFill>
        <p:spPr>
          <a:xfrm>
            <a:off x="949775" y="1718575"/>
            <a:ext cx="1771650" cy="642100"/>
          </a:xfrm>
          <a:prstGeom prst="rect">
            <a:avLst/>
          </a:prstGeom>
          <a:noFill/>
          <a:ln>
            <a:noFill/>
          </a:ln>
        </p:spPr>
      </p:pic>
      <p:sp>
        <p:nvSpPr>
          <p:cNvPr id="131" name="Google Shape;131;p21"/>
          <p:cNvSpPr txBox="1"/>
          <p:nvPr/>
        </p:nvSpPr>
        <p:spPr>
          <a:xfrm>
            <a:off x="827250" y="2457450"/>
            <a:ext cx="15186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t>Testing time</a:t>
            </a:r>
            <a:endParaRPr sz="1700"/>
          </a:p>
        </p:txBody>
      </p:sp>
      <p:pic>
        <p:nvPicPr>
          <p:cNvPr id="132" name="Google Shape;132;p21"/>
          <p:cNvPicPr preferRelativeResize="0"/>
          <p:nvPr/>
        </p:nvPicPr>
        <p:blipFill>
          <a:blip r:embed="rId6">
            <a:alphaModFix/>
          </a:blip>
          <a:stretch>
            <a:fillRect/>
          </a:stretch>
        </p:blipFill>
        <p:spPr>
          <a:xfrm>
            <a:off x="949763" y="2920038"/>
            <a:ext cx="3514725" cy="638175"/>
          </a:xfrm>
          <a:prstGeom prst="rect">
            <a:avLst/>
          </a:prstGeom>
          <a:noFill/>
          <a:ln>
            <a:noFill/>
          </a:ln>
        </p:spPr>
      </p:pic>
      <p:pic>
        <p:nvPicPr>
          <p:cNvPr id="133" name="Google Shape;133;p21"/>
          <p:cNvPicPr preferRelativeResize="0"/>
          <p:nvPr/>
        </p:nvPicPr>
        <p:blipFill>
          <a:blip r:embed="rId7">
            <a:alphaModFix/>
          </a:blip>
          <a:stretch>
            <a:fillRect/>
          </a:stretch>
        </p:blipFill>
        <p:spPr>
          <a:xfrm>
            <a:off x="4837924" y="1232988"/>
            <a:ext cx="3994375" cy="3782775"/>
          </a:xfrm>
          <a:prstGeom prst="rect">
            <a:avLst/>
          </a:prstGeom>
          <a:noFill/>
          <a:ln>
            <a:noFill/>
          </a:ln>
        </p:spPr>
      </p:pic>
      <p:sp>
        <p:nvSpPr>
          <p:cNvPr id="134" name="Google Shape;134;p21"/>
          <p:cNvSpPr txBox="1"/>
          <p:nvPr/>
        </p:nvSpPr>
        <p:spPr>
          <a:xfrm>
            <a:off x="3873750" y="1328075"/>
            <a:ext cx="12441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Reward</a:t>
            </a:r>
            <a:endParaRPr b="1"/>
          </a:p>
        </p:txBody>
      </p:sp>
      <p:sp>
        <p:nvSpPr>
          <p:cNvPr id="135" name="Google Shape;135;p21"/>
          <p:cNvSpPr txBox="1"/>
          <p:nvPr/>
        </p:nvSpPr>
        <p:spPr>
          <a:xfrm>
            <a:off x="7763875" y="3659725"/>
            <a:ext cx="1653600" cy="32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t>Action</a:t>
            </a:r>
            <a:endParaRPr b="1"/>
          </a:p>
        </p:txBody>
      </p:sp>
      <p:pic>
        <p:nvPicPr>
          <p:cNvPr id="2" name="S8 16 Aug, 4.37 PM">
            <a:hlinkClick r:id="" action="ppaction://media"/>
            <a:extLst>
              <a:ext uri="{FF2B5EF4-FFF2-40B4-BE49-F238E27FC236}">
                <a16:creationId xmlns:a16="http://schemas.microsoft.com/office/drawing/2014/main" id="{E81A341B-5AEA-41FD-BB43-433D77EE9359}"/>
              </a:ext>
            </a:extLst>
          </p:cNvPr>
          <p:cNvPicPr>
            <a:picLocks noChangeAspect="1"/>
          </p:cNvPicPr>
          <p:nvPr>
            <a:audioFile r:link="rId2"/>
            <p:extLst>
              <p:ext uri="{DAA4B4D4-6D71-4841-9C94-3DE7FCFB9230}">
                <p14:media xmlns:p14="http://schemas.microsoft.com/office/powerpoint/2010/main" r:embed="rId1"/>
              </p:ext>
            </p:extLst>
          </p:nvPr>
        </p:nvPicPr>
        <p:blipFill>
          <a:blip r:embed="rId8">
            <a:lum bright="70000" contrast="-70000"/>
          </a:blip>
          <a:stretch>
            <a:fillRect/>
          </a:stretch>
        </p:blipFill>
        <p:spPr>
          <a:xfrm>
            <a:off x="8656637" y="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2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2230</Words>
  <Application>Microsoft Office PowerPoint</Application>
  <PresentationFormat>On-screen Show (16:9)</PresentationFormat>
  <Paragraphs>91</Paragraphs>
  <Slides>17</Slides>
  <Notes>17</Notes>
  <HiddenSlides>0</HiddenSlides>
  <MMClips>17</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Review:  Learning to Scaffold the Development of Robotic Manipulation Skills</vt:lpstr>
      <vt:lpstr>Problem Statement</vt:lpstr>
      <vt:lpstr>Challenges</vt:lpstr>
      <vt:lpstr>Solution Inspiration</vt:lpstr>
      <vt:lpstr>Methodology</vt:lpstr>
      <vt:lpstr>Prior Art</vt:lpstr>
      <vt:lpstr>Technical Approach</vt:lpstr>
      <vt:lpstr>Outer loop: Fixture pose selection  </vt:lpstr>
      <vt:lpstr>Outer loop: Fixture pose selection  </vt:lpstr>
      <vt:lpstr>Outer loop: Fixture pose selection  </vt:lpstr>
      <vt:lpstr>Inner loop: Manipulation skill learning    </vt:lpstr>
      <vt:lpstr>Results</vt:lpstr>
      <vt:lpstr>Results</vt:lpstr>
      <vt:lpstr>Results</vt:lpstr>
      <vt:lpstr>Results</vt:lpstr>
      <vt:lpstr>Results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Learning to Scaffold the Development of Robotic Manipulation Skills</dc:title>
  <dc:creator>Deepak Raina</dc:creator>
  <cp:lastModifiedBy>Deepak Raina</cp:lastModifiedBy>
  <cp:revision>6</cp:revision>
  <dcterms:modified xsi:type="dcterms:W3CDTF">2020-08-19T11:51:31Z</dcterms:modified>
</cp:coreProperties>
</file>